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на Клыкова" initials="МК" lastIdx="2" clrIdx="0">
    <p:extLst>
      <p:ext uri="{19B8F6BF-5375-455C-9EA6-DF929625EA0E}">
        <p15:presenceInfo xmlns:p15="http://schemas.microsoft.com/office/powerpoint/2012/main" userId="aba43a53940dd2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Получают услугу по дополнительному образованию </c:v>
                </c:pt>
                <c:pt idx="1">
                  <c:v>Не получают услугу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6-4772-A800-73178BE6D52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5-6 лет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863803818686003E-3"/>
                  <c:y val="8.805031446540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D6-43C4-936B-4594A3274E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6-43C4-936B-4594A3274E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7-10 лет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0.110062893081760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D6-43C4-936B-4594A3274E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D6-43C4-936B-4594A3274E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11-14 лет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291043054948896E-2"/>
                  <c:y val="0.333333333333333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D6-43C4-936B-4594A3274E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0.42699999999999999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D6-43C4-936B-4594A3274EE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15-18 лет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0.106918238993710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D6-43C4-936B-4594A3274E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D6-43C4-936B-4594A3274E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7028928"/>
        <c:axId val="457030592"/>
        <c:axId val="0"/>
      </c:bar3DChart>
      <c:catAx>
        <c:axId val="45702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7030592"/>
        <c:crosses val="autoZero"/>
        <c:auto val="1"/>
        <c:lblAlgn val="ctr"/>
        <c:lblOffset val="100"/>
        <c:noMultiLvlLbl val="0"/>
      </c:catAx>
      <c:valAx>
        <c:axId val="45703059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5702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6AA-4883-ACDB-BC69D286FD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6AA-4883-ACDB-BC69D286FD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6AA-4883-ACDB-BC69D286FD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6AA-4883-ACDB-BC69D286FD5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6AA-4883-ACDB-BC69D286FD5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6AA-4883-ACDB-BC69D286FD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техническая</c:v>
                </c:pt>
                <c:pt idx="1">
                  <c:v>художественная</c:v>
                </c:pt>
                <c:pt idx="2">
                  <c:v>естественнонаучная</c:v>
                </c:pt>
                <c:pt idx="3">
                  <c:v>социально-гуманитарная</c:v>
                </c:pt>
                <c:pt idx="4">
                  <c:v>туристско-краеведческая</c:v>
                </c:pt>
                <c:pt idx="5">
                  <c:v>физкультурно-спортивная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22.3</c:v>
                </c:pt>
                <c:pt idx="1">
                  <c:v>24.7</c:v>
                </c:pt>
                <c:pt idx="2">
                  <c:v>1.6</c:v>
                </c:pt>
                <c:pt idx="3">
                  <c:v>15.8</c:v>
                </c:pt>
                <c:pt idx="4">
                  <c:v>4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9-4F1C-A4A6-5C0EEC1C750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30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2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0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91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38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65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0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2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6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3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E6015DF-F7C6-4B50-B9F5-9D1AEC3EFA9D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0BED1AF-02E3-48E3-87B2-4AD59947D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02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68E49-1AA6-4E4A-B70C-9F51A44EF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546" y="1031846"/>
            <a:ext cx="6817453" cy="3900881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доступности дополнительного образования в ЗАТО г. Североморск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666B59A-FC4F-49AC-A4AE-7B159D639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03" y="763454"/>
            <a:ext cx="2392358" cy="249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9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411E6-A32F-479D-94E8-9ACA9E25E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848" y="609599"/>
            <a:ext cx="9059671" cy="110175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изучение возможности получения качественный услуг в области дополнительного образования для разных категорий обучающихся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D9D196-7806-4714-8B26-556D00040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7203"/>
            <a:ext cx="9872871" cy="41287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50292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реального охвата детей в возрасте от 5 до 18 лет, получающих услугу по дополнительному образованию.</a:t>
            </a:r>
          </a:p>
          <a:p>
            <a:pPr marL="50292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системы дополнительного образования по направленностям.</a:t>
            </a:r>
          </a:p>
          <a:p>
            <a:pPr marL="50292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возрастного состава учащихся, посещающих учреждения дополнительного образования.</a:t>
            </a:r>
          </a:p>
          <a:p>
            <a:pPr marL="50292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возможности предоставления услуги по дополнительному образованию детям-инвалидам и детям с ОВЗ.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1D2C10F-B055-4B00-BDED-2189E3731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1" y="353748"/>
            <a:ext cx="1631698" cy="16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6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05F58-DD1B-40A3-A793-E514D4EE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256" y="609600"/>
            <a:ext cx="8166263" cy="135636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детей в возрасте от 5 до 18 лет  дополнительным образованием</a:t>
            </a:r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B68342F7-C377-4F34-B8E3-4807788C86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85747"/>
              </p:ext>
            </p:extLst>
          </p:nvPr>
        </p:nvGraphicFramePr>
        <p:xfrm>
          <a:off x="1143001" y="2057400"/>
          <a:ext cx="8017777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3FC97A9-487F-47C3-BACA-1E431569C0EA}"/>
              </a:ext>
            </a:extLst>
          </p:cNvPr>
          <p:cNvSpPr txBox="1"/>
          <p:nvPr/>
        </p:nvSpPr>
        <p:spPr>
          <a:xfrm>
            <a:off x="7872010" y="2057400"/>
            <a:ext cx="3388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Платно услугу по дополнительному 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получают 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11 % обучающихся</a:t>
            </a:r>
          </a:p>
        </p:txBody>
      </p:sp>
      <p:pic>
        <p:nvPicPr>
          <p:cNvPr id="19" name="Объект 3">
            <a:extLst>
              <a:ext uri="{FF2B5EF4-FFF2-40B4-BE49-F238E27FC236}">
                <a16:creationId xmlns:a16="http://schemas.microsoft.com/office/drawing/2014/main" id="{F7B7281A-1C31-47A6-B598-9D0CA4BA3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232873"/>
            <a:ext cx="1631698" cy="16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5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A4D8A-65B8-4B83-AB83-87B62D76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7424" y="609600"/>
            <a:ext cx="8141096" cy="135636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детей дополнительным образованием по возрастным категориям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96842CF-D6BC-46B1-9DD6-356EC58F5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302460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Объект 3">
            <a:extLst>
              <a:ext uri="{FF2B5EF4-FFF2-40B4-BE49-F238E27FC236}">
                <a16:creationId xmlns:a16="http://schemas.microsoft.com/office/drawing/2014/main" id="{B699B9F7-EF05-4B87-9031-6B3ADA798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91" y="398225"/>
            <a:ext cx="1631698" cy="16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6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AAF3D-F685-498C-9A6F-C6FE197C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6675" y="286066"/>
            <a:ext cx="8534400" cy="1507067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обучающихся программами различной направленности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EF2CD41-7AF5-474C-91D6-422F53EA0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232873"/>
            <a:ext cx="1631698" cy="1613455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93A5B17-A161-40BF-9B86-F556DBAF99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7804268"/>
              </p:ext>
            </p:extLst>
          </p:nvPr>
        </p:nvGraphicFramePr>
        <p:xfrm>
          <a:off x="2032000" y="1577129"/>
          <a:ext cx="9111716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154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E91767-4ACF-42A1-95A2-3A8D97CA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924" y="609600"/>
            <a:ext cx="8065595" cy="1356360"/>
          </a:xfrm>
        </p:spPr>
        <p:txBody>
          <a:bodyPr/>
          <a:lstStyle/>
          <a:p>
            <a:r>
              <a:rPr lang="ru-RU" dirty="0"/>
              <a:t>Охват детей различных категорий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B8FE9DC8-E496-4CFF-9D05-5365BC3AA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195165"/>
              </p:ext>
            </p:extLst>
          </p:nvPr>
        </p:nvGraphicFramePr>
        <p:xfrm>
          <a:off x="899719" y="2600587"/>
          <a:ext cx="9872661" cy="337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472">
                  <a:extLst>
                    <a:ext uri="{9D8B030D-6E8A-4147-A177-3AD203B41FA5}">
                      <a16:colId xmlns:a16="http://schemas.microsoft.com/office/drawing/2014/main" val="2080743606"/>
                    </a:ext>
                  </a:extLst>
                </a:gridCol>
                <a:gridCol w="5493302">
                  <a:extLst>
                    <a:ext uri="{9D8B030D-6E8A-4147-A177-3AD203B41FA5}">
                      <a16:colId xmlns:a16="http://schemas.microsoft.com/office/drawing/2014/main" val="2448015875"/>
                    </a:ext>
                  </a:extLst>
                </a:gridCol>
                <a:gridCol w="3290887">
                  <a:extLst>
                    <a:ext uri="{9D8B030D-6E8A-4147-A177-3AD203B41FA5}">
                      <a16:colId xmlns:a16="http://schemas.microsoft.com/office/drawing/2014/main" val="1357210481"/>
                    </a:ext>
                  </a:extLst>
                </a:gridCol>
              </a:tblGrid>
              <a:tr h="40642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961405"/>
                  </a:ext>
                </a:extLst>
              </a:tr>
              <a:tr h="10793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ОВЗ, включенные в систему дополнительного образования, обучающиеся по инклюзивным, адаптивным и индивидуальным дополнительным общеобразовательным программам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чел.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1635680"/>
                  </a:ext>
                </a:extLst>
              </a:tr>
              <a:tr h="10793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Дети, находящиеся в трудной жизненной ситуации, включенные в систему дополнительного образования, обучающиеся по дополнительным общеобразовательным программам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чел.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7944668"/>
                  </a:ext>
                </a:extLst>
              </a:tr>
              <a:tr h="8121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Дети, проживающие в сельской местности, включенные в систему дополнительного образования, обучающиеся по дополнительным общеобразовательным программам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 чел.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5444104"/>
                  </a:ext>
                </a:extLst>
              </a:tr>
            </a:tbl>
          </a:graphicData>
        </a:graphic>
      </p:graphicFrame>
      <p:pic>
        <p:nvPicPr>
          <p:cNvPr id="4" name="Объект 3">
            <a:extLst>
              <a:ext uri="{FF2B5EF4-FFF2-40B4-BE49-F238E27FC236}">
                <a16:creationId xmlns:a16="http://schemas.microsoft.com/office/drawing/2014/main" id="{F316206C-35E6-4D48-B609-B0C83FB72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24" y="443945"/>
            <a:ext cx="1631698" cy="16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3818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54</TotalTime>
  <Words>193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Corbel</vt:lpstr>
      <vt:lpstr>Times New Roman</vt:lpstr>
      <vt:lpstr>Базис</vt:lpstr>
      <vt:lpstr>Мониторинг доступности дополнительного образования в ЗАТО г. Североморск</vt:lpstr>
      <vt:lpstr>Цель: изучение возможности получения качественный услуг в области дополнительного образования для разных категорий обучающихся</vt:lpstr>
      <vt:lpstr>Охват детей в возрасте от 5 до 18 лет  дополнительным образованием</vt:lpstr>
      <vt:lpstr>Охват детей дополнительным образованием по возрастным категориям</vt:lpstr>
      <vt:lpstr>Охват обучающихся программами различной направленности</vt:lpstr>
      <vt:lpstr>Охват детей различных категорий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доступности дополнительного образования в ЗАТО г. Североморск</dc:title>
  <dc:creator>Марина Клыкова</dc:creator>
  <cp:lastModifiedBy>Марина Клыкова</cp:lastModifiedBy>
  <cp:revision>6</cp:revision>
  <dcterms:created xsi:type="dcterms:W3CDTF">2021-07-15T11:44:47Z</dcterms:created>
  <dcterms:modified xsi:type="dcterms:W3CDTF">2021-07-15T12:38:51Z</dcterms:modified>
</cp:coreProperties>
</file>